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75" r:id="rId4"/>
    <p:sldId id="258" r:id="rId5"/>
    <p:sldId id="276" r:id="rId6"/>
    <p:sldId id="277" r:id="rId7"/>
    <p:sldId id="260" r:id="rId8"/>
    <p:sldId id="262" r:id="rId9"/>
    <p:sldId id="270" r:id="rId10"/>
    <p:sldId id="279" r:id="rId11"/>
    <p:sldId id="268" r:id="rId12"/>
    <p:sldId id="272" r:id="rId13"/>
    <p:sldId id="264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14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Adoption of genetically engineered crops in the United States, 2013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65000"/>
                <a:lumOff val="35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Sheet1!$A$1:$C$1</c:f>
              <c:strCache>
                <c:ptCount val="3"/>
                <c:pt idx="0">
                  <c:v>Cotton</c:v>
                </c:pt>
                <c:pt idx="1">
                  <c:v>Soybeans</c:v>
                </c:pt>
                <c:pt idx="2">
                  <c:v>Corn</c:v>
                </c:pt>
              </c:strCache>
            </c:strRef>
          </c:cat>
          <c:val>
            <c:numRef>
              <c:f>Sheet1!$A$2:$C$2</c:f>
              <c:numCache>
                <c:formatCode>General</c:formatCode>
                <c:ptCount val="3"/>
                <c:pt idx="0">
                  <c:v>90</c:v>
                </c:pt>
                <c:pt idx="1">
                  <c:v>93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D0-504A-BD11-FE41FD8DD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4473472"/>
        <c:axId val="224475008"/>
      </c:barChart>
      <c:catAx>
        <c:axId val="2244734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24475008"/>
        <c:crosses val="autoZero"/>
        <c:auto val="1"/>
        <c:lblAlgn val="ctr"/>
        <c:lblOffset val="100"/>
        <c:noMultiLvlLbl val="0"/>
      </c:catAx>
      <c:valAx>
        <c:axId val="224475008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Percent of planted acres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24473472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>
          <a:lumMod val="65000"/>
          <a:lumOff val="35000"/>
        </a:schemeClr>
      </a:solidFill>
    </a:ln>
  </c:spPr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3FE63-E064-DA41-A3C5-0D5FB2825EF7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8A205-A25B-2E4D-930B-972A9EA19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1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9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7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2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6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4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CE664-8D7B-6641-AD44-8300D38A853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F214E-20F8-D844-9986-7D18A31DD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4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t="-1" r="2802" b="27347"/>
          <a:stretch/>
        </p:blipFill>
        <p:spPr bwMode="auto">
          <a:xfrm>
            <a:off x="10874" y="0"/>
            <a:ext cx="91331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3108" y="1558682"/>
            <a:ext cx="8255454" cy="2610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Detecting Genetically</a:t>
            </a:r>
          </a:p>
          <a:p>
            <a:r>
              <a:rPr lang="en-US" sz="6600" dirty="0"/>
              <a:t>Modified Foods by PCR</a:t>
            </a:r>
          </a:p>
        </p:txBody>
      </p:sp>
    </p:spTree>
    <p:extLst>
      <p:ext uri="{BB962C8B-B14F-4D97-AF65-F5344CB8AC3E}">
        <p14:creationId xmlns:p14="http://schemas.microsoft.com/office/powerpoint/2010/main" val="186589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will we know if a plant is genetically modified?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0571" y="2049919"/>
            <a:ext cx="5178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Google “DNALC Kits GMO”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30829" y="1785257"/>
            <a:ext cx="550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39574" y="2953430"/>
            <a:ext cx="369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Click on “Protocol”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0366" y="3867836"/>
            <a:ext cx="6279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Click on the “Bioinformatics” tab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83730" y="4814889"/>
            <a:ext cx="280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Go to “Part 1”</a:t>
            </a:r>
          </a:p>
        </p:txBody>
      </p:sp>
    </p:spTree>
    <p:extLst>
      <p:ext uri="{BB962C8B-B14F-4D97-AF65-F5344CB8AC3E}">
        <p14:creationId xmlns:p14="http://schemas.microsoft.com/office/powerpoint/2010/main" val="118914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84" y="92510"/>
            <a:ext cx="8229600" cy="1143000"/>
          </a:xfrm>
        </p:spPr>
        <p:txBody>
          <a:bodyPr/>
          <a:lstStyle/>
          <a:p>
            <a:r>
              <a:rPr lang="en-US" dirty="0"/>
              <a:t>Plasmid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014636" y="2343411"/>
            <a:ext cx="10618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 dirty="0">
                <a:latin typeface="Arial" charset="0"/>
              </a:rPr>
              <a:t>Antibiotic resistance</a:t>
            </a: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493984" y="743174"/>
            <a:ext cx="2798763" cy="2571750"/>
          </a:xfrm>
          <a:prstGeom prst="ellipse">
            <a:avLst/>
          </a:prstGeom>
          <a:noFill/>
          <a:ln w="101600" cap="sq">
            <a:solidFill>
              <a:srgbClr val="80808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4400">
              <a:latin typeface="Times New Roman" charset="0"/>
            </a:endParaRP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 flipH="1">
            <a:off x="3226072" y="1657574"/>
            <a:ext cx="53975" cy="495300"/>
          </a:xfrm>
          <a:custGeom>
            <a:avLst/>
            <a:gdLst>
              <a:gd name="T0" fmla="*/ 13 w 34"/>
              <a:gd name="T1" fmla="*/ 312 h 312"/>
              <a:gd name="T2" fmla="*/ 4 w 34"/>
              <a:gd name="T3" fmla="*/ 189 h 312"/>
              <a:gd name="T4" fmla="*/ 34 w 34"/>
              <a:gd name="T5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312">
                <a:moveTo>
                  <a:pt x="13" y="312"/>
                </a:moveTo>
                <a:cubicBezTo>
                  <a:pt x="6" y="276"/>
                  <a:pt x="0" y="241"/>
                  <a:pt x="4" y="189"/>
                </a:cubicBezTo>
                <a:cubicBezTo>
                  <a:pt x="8" y="137"/>
                  <a:pt x="29" y="31"/>
                  <a:pt x="34" y="0"/>
                </a:cubicBezTo>
              </a:path>
            </a:pathLst>
          </a:custGeom>
          <a:noFill/>
          <a:ln w="152400" cap="sq" cmpd="sng">
            <a:solidFill>
              <a:srgbClr val="CC99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2753226" y="1717221"/>
            <a:ext cx="604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 err="1">
                <a:latin typeface="Arial" charset="0"/>
              </a:rPr>
              <a:t>ori</a:t>
            </a:r>
            <a:endParaRPr lang="en-US" sz="1600" b="1" dirty="0">
              <a:latin typeface="Arial" charset="0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769282" y="1204847"/>
            <a:ext cx="19860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Arial" charset="0"/>
              </a:rPr>
              <a:t>Gene of interest</a:t>
            </a:r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 flipH="1" flipV="1">
            <a:off x="568597" y="771749"/>
            <a:ext cx="981075" cy="809625"/>
          </a:xfrm>
          <a:custGeom>
            <a:avLst/>
            <a:gdLst>
              <a:gd name="T0" fmla="*/ 618 w 618"/>
              <a:gd name="T1" fmla="*/ 0 h 510"/>
              <a:gd name="T2" fmla="*/ 543 w 618"/>
              <a:gd name="T3" fmla="*/ 141 h 510"/>
              <a:gd name="T4" fmla="*/ 438 w 618"/>
              <a:gd name="T5" fmla="*/ 273 h 510"/>
              <a:gd name="T6" fmla="*/ 273 w 618"/>
              <a:gd name="T7" fmla="*/ 402 h 510"/>
              <a:gd name="T8" fmla="*/ 96 w 618"/>
              <a:gd name="T9" fmla="*/ 480 h 510"/>
              <a:gd name="T10" fmla="*/ 0 w 618"/>
              <a:gd name="T11" fmla="*/ 51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" h="510">
                <a:moveTo>
                  <a:pt x="618" y="0"/>
                </a:moveTo>
                <a:cubicBezTo>
                  <a:pt x="595" y="48"/>
                  <a:pt x="573" y="96"/>
                  <a:pt x="543" y="141"/>
                </a:cubicBezTo>
                <a:cubicBezTo>
                  <a:pt x="513" y="186"/>
                  <a:pt x="483" y="230"/>
                  <a:pt x="438" y="273"/>
                </a:cubicBezTo>
                <a:cubicBezTo>
                  <a:pt x="393" y="316"/>
                  <a:pt x="330" y="367"/>
                  <a:pt x="273" y="402"/>
                </a:cubicBezTo>
                <a:cubicBezTo>
                  <a:pt x="216" y="437"/>
                  <a:pt x="142" y="462"/>
                  <a:pt x="96" y="480"/>
                </a:cubicBezTo>
                <a:cubicBezTo>
                  <a:pt x="50" y="498"/>
                  <a:pt x="25" y="504"/>
                  <a:pt x="0" y="510"/>
                </a:cubicBezTo>
              </a:path>
            </a:pathLst>
          </a:custGeom>
          <a:noFill/>
          <a:ln w="152400" cap="sq" cmpd="sng">
            <a:solidFill>
              <a:srgbClr val="66FF33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 rot="16109258" flipH="1" flipV="1">
            <a:off x="513034" y="2248124"/>
            <a:ext cx="1074737" cy="1112838"/>
          </a:xfrm>
          <a:custGeom>
            <a:avLst/>
            <a:gdLst>
              <a:gd name="T0" fmla="*/ 618 w 618"/>
              <a:gd name="T1" fmla="*/ 0 h 510"/>
              <a:gd name="T2" fmla="*/ 543 w 618"/>
              <a:gd name="T3" fmla="*/ 141 h 510"/>
              <a:gd name="T4" fmla="*/ 438 w 618"/>
              <a:gd name="T5" fmla="*/ 273 h 510"/>
              <a:gd name="T6" fmla="*/ 273 w 618"/>
              <a:gd name="T7" fmla="*/ 402 h 510"/>
              <a:gd name="T8" fmla="*/ 96 w 618"/>
              <a:gd name="T9" fmla="*/ 480 h 510"/>
              <a:gd name="T10" fmla="*/ 0 w 618"/>
              <a:gd name="T11" fmla="*/ 51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" h="510">
                <a:moveTo>
                  <a:pt x="618" y="0"/>
                </a:moveTo>
                <a:cubicBezTo>
                  <a:pt x="595" y="48"/>
                  <a:pt x="573" y="96"/>
                  <a:pt x="543" y="141"/>
                </a:cubicBezTo>
                <a:cubicBezTo>
                  <a:pt x="513" y="186"/>
                  <a:pt x="483" y="230"/>
                  <a:pt x="438" y="273"/>
                </a:cubicBezTo>
                <a:cubicBezTo>
                  <a:pt x="393" y="316"/>
                  <a:pt x="330" y="367"/>
                  <a:pt x="273" y="402"/>
                </a:cubicBezTo>
                <a:cubicBezTo>
                  <a:pt x="216" y="437"/>
                  <a:pt x="142" y="462"/>
                  <a:pt x="96" y="480"/>
                </a:cubicBezTo>
                <a:cubicBezTo>
                  <a:pt x="50" y="498"/>
                  <a:pt x="25" y="504"/>
                  <a:pt x="0" y="510"/>
                </a:cubicBezTo>
              </a:path>
            </a:pathLst>
          </a:custGeom>
          <a:noFill/>
          <a:ln w="152400" cap="sq" cmpd="sng">
            <a:solidFill>
              <a:srgbClr val="5AABFB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911291" y="2640302"/>
            <a:ext cx="1549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 err="1">
                <a:latin typeface="Arial" charset="0"/>
              </a:rPr>
              <a:t>CaMV</a:t>
            </a:r>
            <a:r>
              <a:rPr lang="en-US" sz="1400" b="1" dirty="0">
                <a:latin typeface="Arial" charset="0"/>
              </a:rPr>
              <a:t> 35s</a:t>
            </a:r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 rot="16641602">
            <a:off x="2446609" y="2524349"/>
            <a:ext cx="828675" cy="619125"/>
          </a:xfrm>
          <a:custGeom>
            <a:avLst/>
            <a:gdLst>
              <a:gd name="T0" fmla="*/ 612 w 612"/>
              <a:gd name="T1" fmla="*/ 474 h 474"/>
              <a:gd name="T2" fmla="*/ 483 w 612"/>
              <a:gd name="T3" fmla="*/ 438 h 474"/>
              <a:gd name="T4" fmla="*/ 345 w 612"/>
              <a:gd name="T5" fmla="*/ 375 h 474"/>
              <a:gd name="T6" fmla="*/ 192 w 612"/>
              <a:gd name="T7" fmla="*/ 264 h 474"/>
              <a:gd name="T8" fmla="*/ 36 w 612"/>
              <a:gd name="T9" fmla="*/ 66 h 474"/>
              <a:gd name="T10" fmla="*/ 0 w 612"/>
              <a:gd name="T11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74">
                <a:moveTo>
                  <a:pt x="612" y="474"/>
                </a:moveTo>
                <a:cubicBezTo>
                  <a:pt x="569" y="464"/>
                  <a:pt x="527" y="454"/>
                  <a:pt x="483" y="438"/>
                </a:cubicBezTo>
                <a:cubicBezTo>
                  <a:pt x="439" y="422"/>
                  <a:pt x="394" y="404"/>
                  <a:pt x="345" y="375"/>
                </a:cubicBezTo>
                <a:cubicBezTo>
                  <a:pt x="296" y="346"/>
                  <a:pt x="243" y="315"/>
                  <a:pt x="192" y="264"/>
                </a:cubicBezTo>
                <a:cubicBezTo>
                  <a:pt x="141" y="213"/>
                  <a:pt x="68" y="110"/>
                  <a:pt x="36" y="66"/>
                </a:cubicBezTo>
                <a:cubicBezTo>
                  <a:pt x="4" y="22"/>
                  <a:pt x="2" y="11"/>
                  <a:pt x="0" y="0"/>
                </a:cubicBezTo>
              </a:path>
            </a:pathLst>
          </a:custGeom>
          <a:noFill/>
          <a:ln w="152400" cap="sq" cmpd="sng">
            <a:solidFill>
              <a:srgbClr val="FF8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71256" y="1255308"/>
            <a:ext cx="457612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CaMV</a:t>
            </a:r>
            <a:r>
              <a:rPr lang="en-US" sz="2800" b="1" dirty="0"/>
              <a:t> 35s promoter:</a:t>
            </a:r>
          </a:p>
          <a:p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strong promoter causing high levels of gene expression in plants</a:t>
            </a:r>
          </a:p>
          <a:p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Being used in almost all GM crops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264" y="3741236"/>
            <a:ext cx="4323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Insect resistance: </a:t>
            </a:r>
            <a:r>
              <a:rPr lang="en-US" sz="2800" b="1" dirty="0" err="1"/>
              <a:t>Bt</a:t>
            </a:r>
            <a:r>
              <a:rPr lang="en-US" sz="2800" b="1" dirty="0"/>
              <a:t> crops</a:t>
            </a:r>
          </a:p>
          <a:p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Bacillus </a:t>
            </a:r>
            <a:r>
              <a:rPr lang="en-US" sz="2000" i="1" dirty="0" err="1"/>
              <a:t>thuringiensis</a:t>
            </a:r>
            <a:r>
              <a:rPr lang="en-US" sz="2000" dirty="0"/>
              <a:t> is a soil bacterium that produces toxins which are poisonous to insects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75387" y="3741236"/>
            <a:ext cx="4576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Herbicide tolerance: </a:t>
            </a:r>
            <a:r>
              <a:rPr lang="en-US" sz="2800" b="1" dirty="0" err="1"/>
              <a:t>Ht</a:t>
            </a:r>
            <a:r>
              <a:rPr lang="en-US" sz="2800" b="1" dirty="0"/>
              <a:t> crops</a:t>
            </a:r>
          </a:p>
          <a:p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Agrobacterium sp.</a:t>
            </a:r>
            <a:r>
              <a:rPr lang="en-US" sz="2000" dirty="0"/>
              <a:t> produce proteins that provide resistance to glyphosate herbicides (Roundup® Ready)</a:t>
            </a:r>
          </a:p>
        </p:txBody>
      </p:sp>
    </p:spTree>
    <p:extLst>
      <p:ext uri="{BB962C8B-B14F-4D97-AF65-F5344CB8AC3E}">
        <p14:creationId xmlns:p14="http://schemas.microsoft.com/office/powerpoint/2010/main" val="277905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46"/>
            <a:ext cx="8229600" cy="1143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10" y="1178146"/>
            <a:ext cx="4572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123496" y="2582903"/>
            <a:ext cx="10618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 dirty="0">
                <a:latin typeface="Arial" charset="0"/>
              </a:rPr>
              <a:t>Antibiotic resistance</a:t>
            </a:r>
          </a:p>
        </p:txBody>
      </p: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602844" y="982666"/>
            <a:ext cx="2798763" cy="2571750"/>
          </a:xfrm>
          <a:prstGeom prst="ellipse">
            <a:avLst/>
          </a:prstGeom>
          <a:noFill/>
          <a:ln w="101600" cap="sq">
            <a:solidFill>
              <a:srgbClr val="80808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4400">
              <a:latin typeface="Times New Roman" charset="0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 flipH="1">
            <a:off x="3334932" y="1897066"/>
            <a:ext cx="53975" cy="495300"/>
          </a:xfrm>
          <a:custGeom>
            <a:avLst/>
            <a:gdLst>
              <a:gd name="T0" fmla="*/ 13 w 34"/>
              <a:gd name="T1" fmla="*/ 312 h 312"/>
              <a:gd name="T2" fmla="*/ 4 w 34"/>
              <a:gd name="T3" fmla="*/ 189 h 312"/>
              <a:gd name="T4" fmla="*/ 34 w 34"/>
              <a:gd name="T5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" h="312">
                <a:moveTo>
                  <a:pt x="13" y="312"/>
                </a:moveTo>
                <a:cubicBezTo>
                  <a:pt x="6" y="276"/>
                  <a:pt x="0" y="241"/>
                  <a:pt x="4" y="189"/>
                </a:cubicBezTo>
                <a:cubicBezTo>
                  <a:pt x="8" y="137"/>
                  <a:pt x="29" y="31"/>
                  <a:pt x="34" y="0"/>
                </a:cubicBezTo>
              </a:path>
            </a:pathLst>
          </a:custGeom>
          <a:noFill/>
          <a:ln w="152400" cap="sq" cmpd="sng">
            <a:solidFill>
              <a:srgbClr val="CC99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2862086" y="1956713"/>
            <a:ext cx="604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 err="1">
                <a:latin typeface="Arial" charset="0"/>
              </a:rPr>
              <a:t>ori</a:t>
            </a:r>
            <a:endParaRPr lang="en-US" sz="1600" b="1" dirty="0">
              <a:latin typeface="Arial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78142" y="1444339"/>
            <a:ext cx="19860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latin typeface="Arial" charset="0"/>
              </a:rPr>
              <a:t>Gene of interest</a:t>
            </a:r>
          </a:p>
        </p:txBody>
      </p:sp>
      <p:sp>
        <p:nvSpPr>
          <p:cNvPr id="21" name="Freeform 14"/>
          <p:cNvSpPr>
            <a:spLocks/>
          </p:cNvSpPr>
          <p:nvPr/>
        </p:nvSpPr>
        <p:spPr bwMode="auto">
          <a:xfrm flipH="1" flipV="1">
            <a:off x="677457" y="1011241"/>
            <a:ext cx="981075" cy="809625"/>
          </a:xfrm>
          <a:custGeom>
            <a:avLst/>
            <a:gdLst>
              <a:gd name="T0" fmla="*/ 618 w 618"/>
              <a:gd name="T1" fmla="*/ 0 h 510"/>
              <a:gd name="T2" fmla="*/ 543 w 618"/>
              <a:gd name="T3" fmla="*/ 141 h 510"/>
              <a:gd name="T4" fmla="*/ 438 w 618"/>
              <a:gd name="T5" fmla="*/ 273 h 510"/>
              <a:gd name="T6" fmla="*/ 273 w 618"/>
              <a:gd name="T7" fmla="*/ 402 h 510"/>
              <a:gd name="T8" fmla="*/ 96 w 618"/>
              <a:gd name="T9" fmla="*/ 480 h 510"/>
              <a:gd name="T10" fmla="*/ 0 w 618"/>
              <a:gd name="T11" fmla="*/ 51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" h="510">
                <a:moveTo>
                  <a:pt x="618" y="0"/>
                </a:moveTo>
                <a:cubicBezTo>
                  <a:pt x="595" y="48"/>
                  <a:pt x="573" y="96"/>
                  <a:pt x="543" y="141"/>
                </a:cubicBezTo>
                <a:cubicBezTo>
                  <a:pt x="513" y="186"/>
                  <a:pt x="483" y="230"/>
                  <a:pt x="438" y="273"/>
                </a:cubicBezTo>
                <a:cubicBezTo>
                  <a:pt x="393" y="316"/>
                  <a:pt x="330" y="367"/>
                  <a:pt x="273" y="402"/>
                </a:cubicBezTo>
                <a:cubicBezTo>
                  <a:pt x="216" y="437"/>
                  <a:pt x="142" y="462"/>
                  <a:pt x="96" y="480"/>
                </a:cubicBezTo>
                <a:cubicBezTo>
                  <a:pt x="50" y="498"/>
                  <a:pt x="25" y="504"/>
                  <a:pt x="0" y="510"/>
                </a:cubicBezTo>
              </a:path>
            </a:pathLst>
          </a:custGeom>
          <a:noFill/>
          <a:ln w="152400" cap="sq" cmpd="sng">
            <a:solidFill>
              <a:srgbClr val="66FF33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5"/>
          <p:cNvSpPr>
            <a:spLocks/>
          </p:cNvSpPr>
          <p:nvPr/>
        </p:nvSpPr>
        <p:spPr bwMode="auto">
          <a:xfrm rot="16109258" flipH="1" flipV="1">
            <a:off x="621894" y="2487616"/>
            <a:ext cx="1074737" cy="1112838"/>
          </a:xfrm>
          <a:custGeom>
            <a:avLst/>
            <a:gdLst>
              <a:gd name="T0" fmla="*/ 618 w 618"/>
              <a:gd name="T1" fmla="*/ 0 h 510"/>
              <a:gd name="T2" fmla="*/ 543 w 618"/>
              <a:gd name="T3" fmla="*/ 141 h 510"/>
              <a:gd name="T4" fmla="*/ 438 w 618"/>
              <a:gd name="T5" fmla="*/ 273 h 510"/>
              <a:gd name="T6" fmla="*/ 273 w 618"/>
              <a:gd name="T7" fmla="*/ 402 h 510"/>
              <a:gd name="T8" fmla="*/ 96 w 618"/>
              <a:gd name="T9" fmla="*/ 480 h 510"/>
              <a:gd name="T10" fmla="*/ 0 w 618"/>
              <a:gd name="T11" fmla="*/ 51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" h="510">
                <a:moveTo>
                  <a:pt x="618" y="0"/>
                </a:moveTo>
                <a:cubicBezTo>
                  <a:pt x="595" y="48"/>
                  <a:pt x="573" y="96"/>
                  <a:pt x="543" y="141"/>
                </a:cubicBezTo>
                <a:cubicBezTo>
                  <a:pt x="513" y="186"/>
                  <a:pt x="483" y="230"/>
                  <a:pt x="438" y="273"/>
                </a:cubicBezTo>
                <a:cubicBezTo>
                  <a:pt x="393" y="316"/>
                  <a:pt x="330" y="367"/>
                  <a:pt x="273" y="402"/>
                </a:cubicBezTo>
                <a:cubicBezTo>
                  <a:pt x="216" y="437"/>
                  <a:pt x="142" y="462"/>
                  <a:pt x="96" y="480"/>
                </a:cubicBezTo>
                <a:cubicBezTo>
                  <a:pt x="50" y="498"/>
                  <a:pt x="25" y="504"/>
                  <a:pt x="0" y="510"/>
                </a:cubicBezTo>
              </a:path>
            </a:pathLst>
          </a:custGeom>
          <a:noFill/>
          <a:ln w="152400" cap="sq" cmpd="sng">
            <a:solidFill>
              <a:srgbClr val="5AABFB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020151" y="2879794"/>
            <a:ext cx="1549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 err="1">
                <a:latin typeface="Arial" charset="0"/>
              </a:rPr>
              <a:t>CaMV</a:t>
            </a:r>
            <a:r>
              <a:rPr lang="en-US" sz="1400" b="1" dirty="0">
                <a:latin typeface="Arial" charset="0"/>
              </a:rPr>
              <a:t> 35s</a:t>
            </a:r>
          </a:p>
        </p:txBody>
      </p:sp>
      <p:sp>
        <p:nvSpPr>
          <p:cNvPr id="24" name="Freeform 17"/>
          <p:cNvSpPr>
            <a:spLocks/>
          </p:cNvSpPr>
          <p:nvPr/>
        </p:nvSpPr>
        <p:spPr bwMode="auto">
          <a:xfrm rot="16641602">
            <a:off x="2555469" y="2763841"/>
            <a:ext cx="828675" cy="619125"/>
          </a:xfrm>
          <a:custGeom>
            <a:avLst/>
            <a:gdLst>
              <a:gd name="T0" fmla="*/ 612 w 612"/>
              <a:gd name="T1" fmla="*/ 474 h 474"/>
              <a:gd name="T2" fmla="*/ 483 w 612"/>
              <a:gd name="T3" fmla="*/ 438 h 474"/>
              <a:gd name="T4" fmla="*/ 345 w 612"/>
              <a:gd name="T5" fmla="*/ 375 h 474"/>
              <a:gd name="T6" fmla="*/ 192 w 612"/>
              <a:gd name="T7" fmla="*/ 264 h 474"/>
              <a:gd name="T8" fmla="*/ 36 w 612"/>
              <a:gd name="T9" fmla="*/ 66 h 474"/>
              <a:gd name="T10" fmla="*/ 0 w 612"/>
              <a:gd name="T11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74">
                <a:moveTo>
                  <a:pt x="612" y="474"/>
                </a:moveTo>
                <a:cubicBezTo>
                  <a:pt x="569" y="464"/>
                  <a:pt x="527" y="454"/>
                  <a:pt x="483" y="438"/>
                </a:cubicBezTo>
                <a:cubicBezTo>
                  <a:pt x="439" y="422"/>
                  <a:pt x="394" y="404"/>
                  <a:pt x="345" y="375"/>
                </a:cubicBezTo>
                <a:cubicBezTo>
                  <a:pt x="296" y="346"/>
                  <a:pt x="243" y="315"/>
                  <a:pt x="192" y="264"/>
                </a:cubicBezTo>
                <a:cubicBezTo>
                  <a:pt x="141" y="213"/>
                  <a:pt x="68" y="110"/>
                  <a:pt x="36" y="66"/>
                </a:cubicBezTo>
                <a:cubicBezTo>
                  <a:pt x="4" y="22"/>
                  <a:pt x="2" y="11"/>
                  <a:pt x="0" y="0"/>
                </a:cubicBezTo>
              </a:path>
            </a:pathLst>
          </a:custGeom>
          <a:noFill/>
          <a:ln w="152400" cap="sq" cmpd="sng">
            <a:solidFill>
              <a:srgbClr val="FF8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9726" y="3706914"/>
            <a:ext cx="399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GM foods will contain the 35s promoter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023" y="4577771"/>
            <a:ext cx="4001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foods will contain tubulin:</a:t>
            </a:r>
          </a:p>
          <a:p>
            <a:r>
              <a:rPr lang="en-US" dirty="0"/>
              <a:t>	proteins that make up microtubules</a:t>
            </a:r>
          </a:p>
          <a:p>
            <a:r>
              <a:rPr lang="en-US" dirty="0"/>
              <a:t>	(components of the cytoskeleton)</a:t>
            </a:r>
          </a:p>
        </p:txBody>
      </p:sp>
    </p:spTree>
    <p:extLst>
      <p:ext uri="{BB962C8B-B14F-4D97-AF65-F5344CB8AC3E}">
        <p14:creationId xmlns:p14="http://schemas.microsoft.com/office/powerpoint/2010/main" val="206528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32" y="535897"/>
            <a:ext cx="41148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What can it provide?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707575" y="1526498"/>
            <a:ext cx="3701142" cy="5100411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sz="2200" dirty="0"/>
              <a:t>Pest resistance</a:t>
            </a:r>
          </a:p>
          <a:p>
            <a:pPr marL="228600" indent="-228600">
              <a:lnSpc>
                <a:spcPct val="150000"/>
              </a:lnSpc>
            </a:pPr>
            <a:r>
              <a:rPr lang="en-US" sz="2200" dirty="0"/>
              <a:t>Herbicide tolerance</a:t>
            </a:r>
          </a:p>
          <a:p>
            <a:pPr marL="228600" indent="-228600">
              <a:lnSpc>
                <a:spcPct val="150000"/>
              </a:lnSpc>
            </a:pPr>
            <a:r>
              <a:rPr lang="en-US" sz="2200" dirty="0"/>
              <a:t>Viral resistance</a:t>
            </a:r>
          </a:p>
          <a:p>
            <a:pPr marL="228600" indent="-228600">
              <a:lnSpc>
                <a:spcPct val="150000"/>
              </a:lnSpc>
            </a:pPr>
            <a:r>
              <a:rPr lang="en-US" sz="2200" dirty="0"/>
              <a:t>Drought resistance</a:t>
            </a:r>
          </a:p>
          <a:p>
            <a:pPr marL="228600" indent="-228600">
              <a:lnSpc>
                <a:spcPct val="150000"/>
              </a:lnSpc>
            </a:pPr>
            <a:r>
              <a:rPr lang="en-US" sz="2200" dirty="0"/>
              <a:t>Increased nutritional value</a:t>
            </a:r>
          </a:p>
          <a:p>
            <a:pPr marL="228600" indent="-228600">
              <a:lnSpc>
                <a:spcPct val="150000"/>
              </a:lnSpc>
            </a:pPr>
            <a:r>
              <a:rPr lang="en-US" sz="2200" dirty="0"/>
              <a:t>Improved fruit</a:t>
            </a:r>
          </a:p>
          <a:p>
            <a:pPr marL="228600" indent="-228600">
              <a:lnSpc>
                <a:spcPct val="150000"/>
              </a:lnSpc>
            </a:pPr>
            <a:r>
              <a:rPr lang="en-US" sz="2200" dirty="0"/>
              <a:t>Altered ripening</a:t>
            </a:r>
          </a:p>
          <a:p>
            <a:pPr marL="228600" indent="-228600">
              <a:lnSpc>
                <a:spcPct val="150000"/>
              </a:lnSpc>
            </a:pPr>
            <a:r>
              <a:rPr lang="en-US" sz="2200" dirty="0"/>
              <a:t>Enriched nutrient content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627914" y="503236"/>
            <a:ext cx="26887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Issues?</a:t>
            </a:r>
          </a:p>
        </p:txBody>
      </p:sp>
      <p:sp>
        <p:nvSpPr>
          <p:cNvPr id="7" name="Rectangle 23"/>
          <p:cNvSpPr txBox="1">
            <a:spLocks noChangeArrowheads="1"/>
          </p:cNvSpPr>
          <p:nvPr/>
        </p:nvSpPr>
        <p:spPr>
          <a:xfrm>
            <a:off x="5290457" y="1711555"/>
            <a:ext cx="3363686" cy="4373559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ct val="100000"/>
              </a:spcBef>
              <a:buFontTx/>
              <a:buNone/>
            </a:pPr>
            <a:r>
              <a:rPr lang="en-US" sz="2200" dirty="0"/>
              <a:t>•	Creation of super pests</a:t>
            </a:r>
          </a:p>
          <a:p>
            <a:pPr marL="228600" indent="-228600">
              <a:spcBef>
                <a:spcPct val="100000"/>
              </a:spcBef>
              <a:buFontTx/>
              <a:buNone/>
            </a:pPr>
            <a:r>
              <a:rPr lang="en-US" sz="2200" dirty="0"/>
              <a:t>•	Creation of super weeds</a:t>
            </a:r>
          </a:p>
          <a:p>
            <a:pPr marL="228600" indent="-228600">
              <a:spcBef>
                <a:spcPct val="100000"/>
              </a:spcBef>
            </a:pPr>
            <a:r>
              <a:rPr lang="en-US" sz="2200" dirty="0"/>
              <a:t>Loss of biodiversity</a:t>
            </a:r>
          </a:p>
          <a:p>
            <a:pPr marL="228600" indent="-228600">
              <a:spcBef>
                <a:spcPct val="100000"/>
              </a:spcBef>
            </a:pPr>
            <a:r>
              <a:rPr lang="en-US" sz="2200" dirty="0"/>
              <a:t>Biotechnology companies control agriculture</a:t>
            </a:r>
          </a:p>
          <a:p>
            <a:pPr marL="228600" indent="-228600">
              <a:spcBef>
                <a:spcPct val="100000"/>
              </a:spcBef>
            </a:pPr>
            <a:r>
              <a:rPr lang="en-US" sz="2200" dirty="0"/>
              <a:t>Health concerns</a:t>
            </a:r>
          </a:p>
          <a:p>
            <a:pPr marL="228600" indent="-228600">
              <a:spcBef>
                <a:spcPct val="100000"/>
              </a:spcBef>
            </a:pPr>
            <a:r>
              <a:rPr lang="en-US" sz="2200" dirty="0"/>
              <a:t>Loss of farmable land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669974" y="1785251"/>
            <a:ext cx="10885" cy="42345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67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782481"/>
              </p:ext>
            </p:extLst>
          </p:nvPr>
        </p:nvGraphicFramePr>
        <p:xfrm>
          <a:off x="823912" y="822211"/>
          <a:ext cx="7496176" cy="4995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15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8"/>
            <a:ext cx="8229600" cy="1143000"/>
          </a:xfrm>
        </p:spPr>
        <p:txBody>
          <a:bodyPr/>
          <a:lstStyle/>
          <a:p>
            <a:r>
              <a:rPr lang="en-US" dirty="0"/>
              <a:t>The “Green Revolution”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0138" y="797707"/>
            <a:ext cx="2297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1950s-1970s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6" y="1513113"/>
            <a:ext cx="4850755" cy="324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5" y="3705909"/>
            <a:ext cx="3527735" cy="264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6481" y="4882452"/>
            <a:ext cx="35527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High-yield crop strains</a:t>
            </a:r>
          </a:p>
          <a:p>
            <a:r>
              <a:rPr lang="en-US" sz="2800" dirty="0"/>
              <a:t>Chemical fertilizers</a:t>
            </a:r>
          </a:p>
          <a:p>
            <a:r>
              <a:rPr lang="en-US" sz="2800" dirty="0"/>
              <a:t>Mechanized harvesters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576" y="1686598"/>
            <a:ext cx="2040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Irrigation</a:t>
            </a:r>
          </a:p>
          <a:p>
            <a:r>
              <a:rPr lang="en-US" sz="3200" dirty="0"/>
              <a:t>Pesticides</a:t>
            </a:r>
          </a:p>
          <a:p>
            <a:r>
              <a:rPr lang="en-US" sz="3200" dirty="0"/>
              <a:t>Herbicides</a:t>
            </a:r>
          </a:p>
        </p:txBody>
      </p:sp>
    </p:spTree>
    <p:extLst>
      <p:ext uri="{BB962C8B-B14F-4D97-AF65-F5344CB8AC3E}">
        <p14:creationId xmlns:p14="http://schemas.microsoft.com/office/powerpoint/2010/main" val="321721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“Green Revolution”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95" y="1580922"/>
            <a:ext cx="5133086" cy="341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9486" y="2481942"/>
            <a:ext cx="31306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Herbicide resistance</a:t>
            </a:r>
          </a:p>
          <a:p>
            <a:r>
              <a:rPr lang="en-US" sz="2800" dirty="0"/>
              <a:t>Insect resistance</a:t>
            </a:r>
          </a:p>
          <a:p>
            <a:r>
              <a:rPr lang="en-US" sz="2800" dirty="0"/>
              <a:t>Drought tolerance</a:t>
            </a:r>
          </a:p>
          <a:p>
            <a:r>
              <a:rPr lang="en-US" sz="2800" dirty="0"/>
              <a:t>Frost tolerance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9964" y="1950330"/>
            <a:ext cx="184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Genes for…</a:t>
            </a:r>
          </a:p>
        </p:txBody>
      </p:sp>
    </p:spTree>
    <p:extLst>
      <p:ext uri="{BB962C8B-B14F-4D97-AF65-F5344CB8AC3E}">
        <p14:creationId xmlns:p14="http://schemas.microsoft.com/office/powerpoint/2010/main" val="2627621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275"/>
            <a:ext cx="8229600" cy="1143000"/>
          </a:xfrm>
        </p:spPr>
        <p:txBody>
          <a:bodyPr/>
          <a:lstStyle/>
          <a:p>
            <a:r>
              <a:rPr lang="en-US" dirty="0"/>
              <a:t>What is a GMO?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1884" y="383458"/>
            <a:ext cx="8458200" cy="282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Genetically Modified Organism –</a:t>
            </a:r>
          </a:p>
          <a:p>
            <a:pPr algn="l"/>
            <a:endParaRPr lang="en-US" sz="400" dirty="0"/>
          </a:p>
          <a:p>
            <a:pPr algn="r"/>
            <a:r>
              <a:rPr lang="en-US" sz="3200" dirty="0"/>
              <a:t>Organisms that have had their DNA changed</a:t>
            </a:r>
          </a:p>
          <a:p>
            <a:pPr algn="r"/>
            <a:r>
              <a:rPr lang="en-US" sz="3200" dirty="0"/>
              <a:t>through methods of genetic engineering</a:t>
            </a:r>
          </a:p>
          <a:p>
            <a:pPr algn="r"/>
            <a:endParaRPr lang="en-US" sz="400" dirty="0"/>
          </a:p>
          <a:p>
            <a:pPr algn="r"/>
            <a:r>
              <a:rPr lang="en-US" sz="2000" dirty="0"/>
              <a:t>(the change would not occur naturally by mating and/or natural recombination)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800" y="2927220"/>
            <a:ext cx="4772368" cy="378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76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5"/>
            <a:ext cx="8229600" cy="1143000"/>
          </a:xfrm>
        </p:spPr>
        <p:txBody>
          <a:bodyPr/>
          <a:lstStyle/>
          <a:p>
            <a:r>
              <a:rPr lang="en-US" dirty="0" err="1"/>
              <a:t>Bt</a:t>
            </a:r>
            <a:r>
              <a:rPr lang="en-US" dirty="0"/>
              <a:t> (</a:t>
            </a:r>
            <a:r>
              <a:rPr lang="en-US" i="1" dirty="0"/>
              <a:t>Bacillus </a:t>
            </a:r>
            <a:r>
              <a:rPr lang="en-US" i="1" dirty="0" err="1"/>
              <a:t>thuringiensis</a:t>
            </a:r>
            <a:r>
              <a:rPr lang="en-US" dirty="0"/>
              <a:t>) crops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7919"/>
          <a:stretch/>
        </p:blipFill>
        <p:spPr bwMode="auto">
          <a:xfrm>
            <a:off x="1330106" y="1132109"/>
            <a:ext cx="6453177" cy="439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1151" y="5758539"/>
            <a:ext cx="8651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Reduces application of insecticides &amp; increases crop yields</a:t>
            </a:r>
          </a:p>
        </p:txBody>
      </p:sp>
    </p:spTree>
    <p:extLst>
      <p:ext uri="{BB962C8B-B14F-4D97-AF65-F5344CB8AC3E}">
        <p14:creationId xmlns:p14="http://schemas.microsoft.com/office/powerpoint/2010/main" val="71758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67"/>
            <a:ext cx="8229600" cy="1143000"/>
          </a:xfrm>
        </p:spPr>
        <p:txBody>
          <a:bodyPr/>
          <a:lstStyle/>
          <a:p>
            <a:r>
              <a:rPr lang="en-US" dirty="0" err="1"/>
              <a:t>Ht</a:t>
            </a:r>
            <a:r>
              <a:rPr lang="en-US" dirty="0"/>
              <a:t> (Herbicide tolerant crops)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785742"/>
            <a:ext cx="4466485" cy="326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59828" y="2079529"/>
            <a:ext cx="3690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Glyphosate resistance gene – </a:t>
            </a:r>
          </a:p>
          <a:p>
            <a:endParaRPr lang="en-US" sz="800" dirty="0"/>
          </a:p>
          <a:p>
            <a:r>
              <a:rPr lang="en-US" sz="3200" dirty="0"/>
              <a:t>protects against the broad-spectrum herbicide Roundup®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6228" y="905037"/>
            <a:ext cx="3017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Roundup® Ready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362" y="5617029"/>
            <a:ext cx="807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Roundup®-treated fields require less tilling, reducing soil runoff</a:t>
            </a:r>
          </a:p>
        </p:txBody>
      </p:sp>
    </p:spTree>
    <p:extLst>
      <p:ext uri="{BB962C8B-B14F-4D97-AF65-F5344CB8AC3E}">
        <p14:creationId xmlns:p14="http://schemas.microsoft.com/office/powerpoint/2010/main" val="188719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1942"/>
            <a:ext cx="8229600" cy="1143000"/>
          </a:xfrm>
        </p:spPr>
        <p:txBody>
          <a:bodyPr/>
          <a:lstStyle/>
          <a:p>
            <a:r>
              <a:rPr lang="en-US" dirty="0"/>
              <a:t>GM Crops in the US</a:t>
            </a:r>
          </a:p>
        </p:txBody>
      </p:sp>
      <p:pic>
        <p:nvPicPr>
          <p:cNvPr id="515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13" y="1014413"/>
            <a:ext cx="6689271" cy="565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88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100000"/>
              </a:spcBef>
            </a:pPr>
            <a:r>
              <a:rPr lang="en-US" sz="2400" b="1" dirty="0"/>
              <a:t>The percentage of a genetically engineered ingredient that must be present in a food before a label is required:</a:t>
            </a:r>
          </a:p>
          <a:p>
            <a:pPr marL="0" indent="0">
              <a:lnSpc>
                <a:spcPct val="100000"/>
              </a:lnSpc>
              <a:spcBef>
                <a:spcPct val="100000"/>
              </a:spcBef>
              <a:buNone/>
            </a:pPr>
            <a:r>
              <a:rPr lang="en-US" sz="2400" b="1" dirty="0">
                <a:latin typeface="Arial Black" charset="0"/>
              </a:rPr>
              <a:t>		Australia &amp; New Zealand - 1%</a:t>
            </a:r>
          </a:p>
          <a:p>
            <a:pPr marL="0" indent="0">
              <a:lnSpc>
                <a:spcPct val="100000"/>
              </a:lnSpc>
              <a:spcBef>
                <a:spcPct val="100000"/>
              </a:spcBef>
              <a:buNone/>
            </a:pPr>
            <a:r>
              <a:rPr lang="en-US" sz="2400" b="1" dirty="0">
                <a:latin typeface="Arial Black" charset="0"/>
              </a:rPr>
              <a:t>		European Union – 0.9%</a:t>
            </a:r>
          </a:p>
          <a:p>
            <a:pPr marL="0" indent="0">
              <a:lnSpc>
                <a:spcPct val="100000"/>
              </a:lnSpc>
              <a:spcBef>
                <a:spcPct val="100000"/>
              </a:spcBef>
              <a:buNone/>
            </a:pPr>
            <a:r>
              <a:rPr lang="en-US" sz="2400" b="1" dirty="0">
                <a:latin typeface="Arial Black" charset="0"/>
              </a:rPr>
              <a:t>		Japan – 5%</a:t>
            </a:r>
          </a:p>
          <a:p>
            <a:pPr marL="0" indent="0">
              <a:lnSpc>
                <a:spcPct val="100000"/>
              </a:lnSpc>
              <a:spcBef>
                <a:spcPct val="100000"/>
              </a:spcBef>
              <a:buNone/>
            </a:pPr>
            <a:r>
              <a:rPr lang="en-US" sz="2400" b="1" dirty="0">
                <a:latin typeface="Arial Black" charset="0"/>
              </a:rPr>
              <a:t>		United States – no labeling requirements</a:t>
            </a:r>
            <a:endParaRPr lang="en-US" sz="2000" b="0" dirty="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 txBox="1">
            <a:spLocks noChangeArrowheads="1"/>
          </p:cNvSpPr>
          <p:nvPr/>
        </p:nvSpPr>
        <p:spPr>
          <a:xfrm>
            <a:off x="848094" y="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800" dirty="0"/>
              <a:t>How can DNA be moved from one organism to another?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2" y="2161864"/>
            <a:ext cx="2422370" cy="323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6153" y="1789305"/>
            <a:ext cx="1538868" cy="372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gun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2" y="5393006"/>
            <a:ext cx="2422370" cy="372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 for plants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738" y="1726116"/>
            <a:ext cx="28575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96681" y="1353557"/>
            <a:ext cx="2557347" cy="372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microinjection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9303" y="3591156"/>
            <a:ext cx="2422370" cy="372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 for mammals</a:t>
            </a: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36" y="1702299"/>
            <a:ext cx="2722290" cy="206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01547" y="1339118"/>
            <a:ext cx="1538868" cy="372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Plasmid</a:t>
            </a:r>
          </a:p>
        </p:txBody>
      </p:sp>
      <p:pic>
        <p:nvPicPr>
          <p:cNvPr id="4199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" t="11427" r="5121" b="6245"/>
          <a:stretch/>
        </p:blipFill>
        <p:spPr bwMode="auto">
          <a:xfrm>
            <a:off x="4092496" y="4449337"/>
            <a:ext cx="3323063" cy="197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75354" y="4076778"/>
            <a:ext cx="255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Bacteriophage/Virus</a:t>
            </a:r>
          </a:p>
        </p:txBody>
      </p:sp>
    </p:spTree>
    <p:extLst>
      <p:ext uri="{BB962C8B-B14F-4D97-AF65-F5344CB8AC3E}">
        <p14:creationId xmlns:p14="http://schemas.microsoft.com/office/powerpoint/2010/main" val="221783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1005</TotalTime>
  <Words>406</Words>
  <Application>Microsoft Macintosh PowerPoint</Application>
  <PresentationFormat>On-screen Show (4:3)</PresentationFormat>
  <Paragraphs>93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Times New Roman</vt:lpstr>
      <vt:lpstr>Office Theme</vt:lpstr>
      <vt:lpstr>PowerPoint Presentation</vt:lpstr>
      <vt:lpstr>The “Green Revolution”</vt:lpstr>
      <vt:lpstr>Second “Green Revolution”</vt:lpstr>
      <vt:lpstr>What is a GMO?</vt:lpstr>
      <vt:lpstr>Bt (Bacillus thuringiensis) crops</vt:lpstr>
      <vt:lpstr>Ht (Herbicide tolerant crops)</vt:lpstr>
      <vt:lpstr>GM Crops in the US</vt:lpstr>
      <vt:lpstr>Identification</vt:lpstr>
      <vt:lpstr>PowerPoint Presentation</vt:lpstr>
      <vt:lpstr>How will we know if a plant is genetically modified?</vt:lpstr>
      <vt:lpstr>Plasmid</vt:lpstr>
      <vt:lpstr>Results</vt:lpstr>
      <vt:lpstr>What can it provide?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Genetically Modified Organisms</dc:title>
  <dc:creator>Jermel Watkins</dc:creator>
  <cp:lastModifiedBy>Jason Williams</cp:lastModifiedBy>
  <cp:revision>61</cp:revision>
  <dcterms:created xsi:type="dcterms:W3CDTF">2013-05-15T02:34:51Z</dcterms:created>
  <dcterms:modified xsi:type="dcterms:W3CDTF">2021-04-19T20:23:10Z</dcterms:modified>
</cp:coreProperties>
</file>